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CC9B-3867-43C8-92EA-1C4ADEA113CD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9AF2-F21B-4D88-8EA5-0BF90D28D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CC9B-3867-43C8-92EA-1C4ADEA113CD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9AF2-F21B-4D88-8EA5-0BF90D28D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CC9B-3867-43C8-92EA-1C4ADEA113CD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9AF2-F21B-4D88-8EA5-0BF90D28D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CC9B-3867-43C8-92EA-1C4ADEA113CD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9AF2-F21B-4D88-8EA5-0BF90D28D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CC9B-3867-43C8-92EA-1C4ADEA113CD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9AF2-F21B-4D88-8EA5-0BF90D28D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CC9B-3867-43C8-92EA-1C4ADEA113CD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9AF2-F21B-4D88-8EA5-0BF90D28D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CC9B-3867-43C8-92EA-1C4ADEA113CD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9AF2-F21B-4D88-8EA5-0BF90D28D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CC9B-3867-43C8-92EA-1C4ADEA113CD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9AF2-F21B-4D88-8EA5-0BF90D28D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CC9B-3867-43C8-92EA-1C4ADEA113CD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9AF2-F21B-4D88-8EA5-0BF90D28D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CC9B-3867-43C8-92EA-1C4ADEA113CD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9AF2-F21B-4D88-8EA5-0BF90D28D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CC9B-3867-43C8-92EA-1C4ADEA113CD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A9AF2-F21B-4D88-8EA5-0BF90D28D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1CC9B-3867-43C8-92EA-1C4ADEA113CD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A9AF2-F21B-4D88-8EA5-0BF90D28D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10" Type="http://schemas.openxmlformats.org/officeDocument/2006/relationships/image" Target="../media/image18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685799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entury Schoolbook" pitchFamily="18" charset="0"/>
              </a:rPr>
              <a:t>Historical Development of Cars</a:t>
            </a:r>
            <a:endParaRPr lang="en-US" sz="2800" dirty="0">
              <a:latin typeface="Century Schoolbook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219200"/>
            <a:ext cx="7848600" cy="4419600"/>
          </a:xfrm>
        </p:spPr>
        <p:txBody>
          <a:bodyPr>
            <a:norm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entury Schoolbook" pitchFamily="18" charset="0"/>
              </a:rPr>
              <a:t>Car is a wheeled vehicle that carries its own motor and transports </a:t>
            </a:r>
            <a:r>
              <a:rPr lang="en-US" sz="1800" dirty="0" smtClean="0">
                <a:solidFill>
                  <a:schemeClr val="tx1"/>
                </a:solidFill>
                <a:latin typeface="Century Schoolbook" pitchFamily="18" charset="0"/>
              </a:rPr>
              <a:t>passengers</a:t>
            </a:r>
            <a:endParaRPr lang="en-US" sz="1800" b="1" dirty="0" smtClean="0">
              <a:solidFill>
                <a:schemeClr val="tx1"/>
              </a:solidFill>
              <a:latin typeface="Century Schoolbook" pitchFamily="18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entury Schoolbook" pitchFamily="18" charset="0"/>
              </a:rPr>
              <a:t>Introduction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entury Schoolbook" pitchFamily="18" charset="0"/>
              </a:rPr>
              <a:t>History of </a:t>
            </a:r>
            <a:r>
              <a:rPr lang="en-US" sz="1800" dirty="0" smtClean="0">
                <a:solidFill>
                  <a:schemeClr val="tx1"/>
                </a:solidFill>
                <a:latin typeface="Century Schoolbook" pitchFamily="18" charset="0"/>
              </a:rPr>
              <a:t>Cars starting </a:t>
            </a:r>
            <a:r>
              <a:rPr lang="en-US" sz="1800" dirty="0">
                <a:solidFill>
                  <a:schemeClr val="tx1"/>
                </a:solidFill>
                <a:latin typeface="Century Schoolbook" pitchFamily="18" charset="0"/>
              </a:rPr>
              <a:t>with the first steam, electrical, and gasoline-engine cars</a:t>
            </a:r>
            <a:endParaRPr lang="en-US" sz="1800" b="1" dirty="0">
              <a:solidFill>
                <a:schemeClr val="tx1"/>
              </a:solidFill>
              <a:latin typeface="Century Schoolbook" pitchFamily="18" charset="0"/>
            </a:endParaRP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Century Schoolbook" pitchFamily="18" charset="0"/>
              </a:rPr>
              <a:t>Famous Automobile Makers</a:t>
            </a:r>
            <a:endParaRPr lang="en-US" sz="1600" dirty="0">
              <a:solidFill>
                <a:schemeClr val="tx1"/>
              </a:solidFill>
              <a:latin typeface="Century Schoolbook" pitchFamily="18" charset="0"/>
            </a:endParaRP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Century Schoolbook" pitchFamily="18" charset="0"/>
              </a:rPr>
              <a:t>Karl Benz</a:t>
            </a:r>
            <a:r>
              <a:rPr lang="en-US" sz="1600" dirty="0">
                <a:solidFill>
                  <a:schemeClr val="tx1"/>
                </a:solidFill>
                <a:latin typeface="Century Schoolbook" pitchFamily="18" charset="0"/>
              </a:rPr>
              <a:t>, the German mechanical engineer who </a:t>
            </a:r>
            <a:r>
              <a:rPr lang="en-US" sz="1600" dirty="0" smtClean="0">
                <a:solidFill>
                  <a:schemeClr val="tx1"/>
                </a:solidFill>
                <a:latin typeface="Century Schoolbook" pitchFamily="18" charset="0"/>
              </a:rPr>
              <a:t>designed world's first practical automobile in 1885</a:t>
            </a:r>
          </a:p>
          <a:p>
            <a:pPr algn="l"/>
            <a:endParaRPr lang="en-US" sz="1600" b="1" dirty="0" smtClean="0">
              <a:solidFill>
                <a:schemeClr val="tx1"/>
              </a:solidFill>
              <a:latin typeface="Century Schoolbook" pitchFamily="18" charset="0"/>
            </a:endParaRPr>
          </a:p>
          <a:p>
            <a:pPr algn="l"/>
            <a:r>
              <a:rPr lang="en-US" sz="1600" b="1" dirty="0" smtClean="0">
                <a:solidFill>
                  <a:schemeClr val="tx1"/>
                </a:solidFill>
                <a:latin typeface="Century Schoolbook" pitchFamily="18" charset="0"/>
              </a:rPr>
              <a:t>Henry </a:t>
            </a:r>
            <a:r>
              <a:rPr lang="en-US" sz="1600" b="1" dirty="0">
                <a:solidFill>
                  <a:schemeClr val="tx1"/>
                </a:solidFill>
                <a:latin typeface="Century Schoolbook" pitchFamily="18" charset="0"/>
              </a:rPr>
              <a:t>Ford</a:t>
            </a:r>
            <a:r>
              <a:rPr lang="en-US" sz="1600" dirty="0">
                <a:solidFill>
                  <a:schemeClr val="tx1"/>
                </a:solidFill>
                <a:latin typeface="Century Schoolbook" pitchFamily="18" charset="0"/>
              </a:rPr>
              <a:t>, </a:t>
            </a:r>
            <a:r>
              <a:rPr lang="en-US" sz="1600" dirty="0" smtClean="0">
                <a:solidFill>
                  <a:schemeClr val="tx1"/>
                </a:solidFill>
                <a:latin typeface="Century Schoolbook" pitchFamily="18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entury Schoolbook" pitchFamily="18" charset="0"/>
              </a:rPr>
              <a:t>improved the assembly line for automobile manufacturing and invented a car transmission </a:t>
            </a:r>
            <a:r>
              <a:rPr lang="en-US" sz="1600" dirty="0" smtClean="0">
                <a:solidFill>
                  <a:schemeClr val="tx1"/>
                </a:solidFill>
                <a:latin typeface="Century Schoolbook" pitchFamily="18" charset="0"/>
              </a:rPr>
              <a:t>mechanism.</a:t>
            </a:r>
            <a:r>
              <a:rPr lang="en-US" sz="1600" dirty="0"/>
              <a:t> </a:t>
            </a:r>
            <a:endParaRPr lang="en-US" sz="1600" dirty="0" smtClean="0"/>
          </a:p>
          <a:p>
            <a:pPr algn="l"/>
            <a:r>
              <a:rPr lang="en-US" sz="1600" dirty="0" smtClean="0">
                <a:solidFill>
                  <a:schemeClr val="tx1"/>
                </a:solidFill>
                <a:latin typeface="Century Schoolbook" pitchFamily="18" charset="0"/>
              </a:rPr>
              <a:t>He </a:t>
            </a:r>
            <a:r>
              <a:rPr lang="en-US" sz="1600" dirty="0">
                <a:solidFill>
                  <a:schemeClr val="tx1"/>
                </a:solidFill>
                <a:latin typeface="Century Schoolbook" pitchFamily="18" charset="0"/>
              </a:rPr>
              <a:t>invented the assembly line process which brought the cost of the auto down to an affordable </a:t>
            </a:r>
            <a:r>
              <a:rPr lang="en-US" sz="1600" dirty="0" smtClean="0">
                <a:solidFill>
                  <a:schemeClr val="tx1"/>
                </a:solidFill>
                <a:latin typeface="Century Schoolbook" pitchFamily="18" charset="0"/>
              </a:rPr>
              <a:t>level. He </a:t>
            </a:r>
            <a:r>
              <a:rPr lang="en-US" sz="1600" dirty="0">
                <a:solidFill>
                  <a:schemeClr val="tx1"/>
                </a:solidFill>
                <a:latin typeface="Century Schoolbook" pitchFamily="18" charset="0"/>
              </a:rPr>
              <a:t>put the automobile into the hands of the masses</a:t>
            </a:r>
          </a:p>
          <a:p>
            <a:pPr algn="l"/>
            <a:endParaRPr lang="en-US" sz="1600" dirty="0">
              <a:solidFill>
                <a:schemeClr val="tx1"/>
              </a:solidFill>
              <a:latin typeface="Century Schoolbook" pitchFamily="18" charset="0"/>
            </a:endParaRPr>
          </a:p>
          <a:p>
            <a:pPr algn="l"/>
            <a:r>
              <a:rPr lang="en-US" sz="1600" dirty="0" smtClean="0">
                <a:solidFill>
                  <a:schemeClr val="tx1"/>
                </a:solidFill>
                <a:latin typeface="Century Schoolbook" pitchFamily="18" charset="0"/>
              </a:rPr>
              <a:t> </a:t>
            </a:r>
            <a:endParaRPr lang="en-US" sz="1600" dirty="0">
              <a:solidFill>
                <a:schemeClr val="tx1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Bookman Old Style" pitchFamily="18" charset="0"/>
              </a:rPr>
              <a:t>Basic Car Model Design </a:t>
            </a:r>
            <a:endParaRPr lang="en-US" sz="2400" dirty="0">
              <a:latin typeface="Bookman Old Style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371600"/>
            <a:ext cx="1905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371600" y="2819400"/>
            <a:ext cx="16002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SUV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1676400"/>
            <a:ext cx="1828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4343400" y="2819400"/>
            <a:ext cx="1676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Sedan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29400" y="1676400"/>
            <a:ext cx="1828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6858000" y="2819400"/>
            <a:ext cx="1752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Luxury Car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9200" y="3429000"/>
            <a:ext cx="15240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ectangle 10"/>
          <p:cNvSpPr/>
          <p:nvPr/>
        </p:nvSpPr>
        <p:spPr>
          <a:xfrm>
            <a:off x="1143000" y="4495800"/>
            <a:ext cx="1524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Pickup Truck</a:t>
            </a:r>
            <a:endParaRPr lang="en-US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52800" y="3429000"/>
            <a:ext cx="13716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ectangle 12"/>
          <p:cNvSpPr/>
          <p:nvPr/>
        </p:nvSpPr>
        <p:spPr>
          <a:xfrm>
            <a:off x="3429000" y="4572000"/>
            <a:ext cx="1524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Crossover</a:t>
            </a:r>
            <a:endParaRPr lang="en-US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334000" y="3429000"/>
            <a:ext cx="13716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Rectangle 14"/>
          <p:cNvSpPr/>
          <p:nvPr/>
        </p:nvSpPr>
        <p:spPr>
          <a:xfrm>
            <a:off x="5486400" y="4648200"/>
            <a:ext cx="1295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Hatch Back</a:t>
            </a:r>
            <a:endParaRPr lang="en-US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162800" y="3505200"/>
            <a:ext cx="13716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Rectangle 16"/>
          <p:cNvSpPr/>
          <p:nvPr/>
        </p:nvSpPr>
        <p:spPr>
          <a:xfrm>
            <a:off x="7162800" y="4648200"/>
            <a:ext cx="1447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Mini Van</a:t>
            </a:r>
            <a:endParaRPr lang="en-US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066800" y="4953000"/>
            <a:ext cx="13716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Rectangle 18"/>
          <p:cNvSpPr/>
          <p:nvPr/>
        </p:nvSpPr>
        <p:spPr>
          <a:xfrm>
            <a:off x="1143000" y="6172200"/>
            <a:ext cx="1371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Convertible</a:t>
            </a:r>
            <a:endParaRPr lang="en-US" dirty="0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810000" y="5105400"/>
            <a:ext cx="13716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3810000" y="6324600"/>
            <a:ext cx="1295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Coupe</a:t>
            </a:r>
            <a:endParaRPr lang="en-US" dirty="0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553200" y="5105400"/>
            <a:ext cx="13716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Rectangle 23"/>
          <p:cNvSpPr/>
          <p:nvPr/>
        </p:nvSpPr>
        <p:spPr>
          <a:xfrm>
            <a:off x="6172200" y="6400800"/>
            <a:ext cx="1981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Hybrid Car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Century Schoolbook" pitchFamily="18" charset="0"/>
              </a:rPr>
              <a:t>Early Steam Powered Cars</a:t>
            </a:r>
            <a:endParaRPr lang="en-US" sz="2400" dirty="0">
              <a:latin typeface="Century Schoolbook" pitchFamily="18" charset="0"/>
            </a:endParaRPr>
          </a:p>
        </p:txBody>
      </p:sp>
      <p:pic>
        <p:nvPicPr>
          <p:cNvPr id="4" name="Content Placeholder 3" descr="Old Engraving depicting the 1771 crash of Nicolas Joseph Cugnot's steam powered car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1676400"/>
            <a:ext cx="7391400" cy="360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Century Schoolbook" pitchFamily="18" charset="0"/>
              </a:rPr>
              <a:t>Early Steam Powered Cars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>
                <a:latin typeface="Century Schoolbook" pitchFamily="18" charset="0"/>
              </a:rPr>
              <a:t>T</a:t>
            </a:r>
            <a:r>
              <a:rPr lang="en-US" sz="1800" dirty="0" smtClean="0">
                <a:latin typeface="Century Schoolbook" pitchFamily="18" charset="0"/>
              </a:rPr>
              <a:t>he </a:t>
            </a:r>
            <a:r>
              <a:rPr lang="en-US" sz="1800" dirty="0">
                <a:latin typeface="Century Schoolbook" pitchFamily="18" charset="0"/>
              </a:rPr>
              <a:t>first theoretical plans for a motor vehicle that had been drawn up by both Leonardo </a:t>
            </a:r>
            <a:r>
              <a:rPr lang="en-US" sz="1800" dirty="0" err="1">
                <a:latin typeface="Century Schoolbook" pitchFamily="18" charset="0"/>
              </a:rPr>
              <a:t>da</a:t>
            </a:r>
            <a:r>
              <a:rPr lang="en-US" sz="1800" dirty="0">
                <a:latin typeface="Century Schoolbook" pitchFamily="18" charset="0"/>
              </a:rPr>
              <a:t> Vinci and Isaac Newton.</a:t>
            </a:r>
          </a:p>
          <a:p>
            <a:pPr algn="just"/>
            <a:r>
              <a:rPr lang="en-US" sz="1800" dirty="0">
                <a:latin typeface="Century Schoolbook" pitchFamily="18" charset="0"/>
              </a:rPr>
              <a:t>In 1769, the very first self-propelled road vehicle was a military tractor invented by French engineer and mechanic, </a:t>
            </a:r>
            <a:r>
              <a:rPr lang="en-US" sz="1800" b="1" dirty="0">
                <a:latin typeface="Century Schoolbook" pitchFamily="18" charset="0"/>
              </a:rPr>
              <a:t>Nicolas Joseph </a:t>
            </a:r>
            <a:r>
              <a:rPr lang="en-US" sz="1800" b="1" dirty="0" err="1" smtClean="0">
                <a:latin typeface="Century Schoolbook" pitchFamily="18" charset="0"/>
              </a:rPr>
              <a:t>Cugnot</a:t>
            </a:r>
            <a:r>
              <a:rPr lang="en-US" sz="1800" dirty="0" smtClean="0">
                <a:latin typeface="Century Schoolbook" pitchFamily="18" charset="0"/>
              </a:rPr>
              <a:t> </a:t>
            </a:r>
            <a:r>
              <a:rPr lang="en-US" sz="1800" dirty="0" err="1">
                <a:latin typeface="Century Schoolbook" pitchFamily="18" charset="0"/>
              </a:rPr>
              <a:t>Cugnot</a:t>
            </a:r>
            <a:r>
              <a:rPr lang="en-US" sz="1800" dirty="0">
                <a:latin typeface="Century Schoolbook" pitchFamily="18" charset="0"/>
              </a:rPr>
              <a:t> used a steam engine to power his </a:t>
            </a:r>
            <a:r>
              <a:rPr lang="en-US" sz="1800" dirty="0" smtClean="0">
                <a:latin typeface="Century Schoolbook" pitchFamily="18" charset="0"/>
              </a:rPr>
              <a:t>vehicle. </a:t>
            </a:r>
            <a:r>
              <a:rPr lang="en-US" sz="1800" dirty="0">
                <a:latin typeface="Century Schoolbook" pitchFamily="18" charset="0"/>
              </a:rPr>
              <a:t>It was used by the French Army to haul artillery at a whopping speed of 2 1/2 mph on only three wheels</a:t>
            </a:r>
            <a:r>
              <a:rPr lang="en-US" sz="1800" dirty="0" smtClean="0">
                <a:latin typeface="Century Schoolbook" pitchFamily="18" charset="0"/>
              </a:rPr>
              <a:t>.</a:t>
            </a:r>
          </a:p>
          <a:p>
            <a:pPr algn="just">
              <a:buNone/>
            </a:pPr>
            <a:r>
              <a:rPr lang="en-US" sz="1800" dirty="0" smtClean="0">
                <a:latin typeface="Century Schoolbook" pitchFamily="18" charset="0"/>
              </a:rPr>
              <a:t>How Steam Engines Works.?</a:t>
            </a:r>
          </a:p>
          <a:p>
            <a:pPr algn="just">
              <a:buNone/>
            </a:pPr>
            <a:r>
              <a:rPr lang="en-US" sz="1800" dirty="0" smtClean="0">
                <a:latin typeface="Century Schoolbook" pitchFamily="18" charset="0"/>
              </a:rPr>
              <a:t>	Steam </a:t>
            </a:r>
            <a:r>
              <a:rPr lang="en-US" sz="1800" dirty="0">
                <a:latin typeface="Century Schoolbook" pitchFamily="18" charset="0"/>
              </a:rPr>
              <a:t>engines powered cars by burning fuel that heated water in a boiler, </a:t>
            </a:r>
            <a:r>
              <a:rPr lang="en-US" sz="1800" dirty="0" smtClean="0">
                <a:latin typeface="Century Schoolbook" pitchFamily="18" charset="0"/>
              </a:rPr>
              <a:t>creating steam </a:t>
            </a:r>
            <a:r>
              <a:rPr lang="en-US" sz="1800" dirty="0">
                <a:latin typeface="Century Schoolbook" pitchFamily="18" charset="0"/>
              </a:rPr>
              <a:t>that expanded and pushed pistons that turned the crankshaft, which then turned the wheels. During the early history of self-propelled vehicles - both road and </a:t>
            </a:r>
            <a:r>
              <a:rPr lang="en-US" sz="1800" dirty="0" smtClean="0">
                <a:latin typeface="Century Schoolbook" pitchFamily="18" charset="0"/>
              </a:rPr>
              <a:t>railroad vehicles </a:t>
            </a:r>
            <a:r>
              <a:rPr lang="en-US" sz="1800" dirty="0">
                <a:latin typeface="Century Schoolbook" pitchFamily="18" charset="0"/>
              </a:rPr>
              <a:t>were being developed with steam engines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Century Schoolbook" pitchFamily="18" charset="0"/>
              </a:rPr>
              <a:t>How Steam Engines Works.?</a:t>
            </a:r>
            <a:br>
              <a:rPr lang="en-US" dirty="0" smtClean="0">
                <a:latin typeface="Century Schoolbook" pitchFamily="18" charset="0"/>
              </a:rPr>
            </a:br>
            <a:endParaRPr lang="en-US" dirty="0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2057400"/>
            <a:ext cx="2971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2286000"/>
            <a:ext cx="27432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3886200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05400" y="4114800"/>
            <a:ext cx="297180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Century Schoolbook" pitchFamily="18" charset="0"/>
              </a:rPr>
              <a:t>Electric Cars</a:t>
            </a:r>
            <a:endParaRPr lang="en-US" sz="2800" dirty="0">
              <a:latin typeface="Century Schoolbook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Early Electric Cars</a:t>
            </a:r>
            <a:endParaRPr lang="en-US" dirty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sz="2000" dirty="0" smtClean="0">
                <a:latin typeface="Century Schoolbook" pitchFamily="18" charset="0"/>
              </a:rPr>
              <a:t>Steam </a:t>
            </a:r>
            <a:r>
              <a:rPr lang="en-US" sz="2000" dirty="0">
                <a:latin typeface="Century Schoolbook" pitchFamily="18" charset="0"/>
              </a:rPr>
              <a:t>engines were not the only engines used in early </a:t>
            </a:r>
            <a:r>
              <a:rPr lang="en-US" sz="2000" dirty="0" smtClean="0">
                <a:latin typeface="Century Schoolbook" pitchFamily="18" charset="0"/>
              </a:rPr>
              <a:t>cars. Vehicles(Cars) </a:t>
            </a:r>
            <a:r>
              <a:rPr lang="en-US" sz="2000" dirty="0">
                <a:latin typeface="Century Schoolbook" pitchFamily="18" charset="0"/>
              </a:rPr>
              <a:t>with electrical engines were also invented. Between 1832 and 1839 </a:t>
            </a:r>
            <a:r>
              <a:rPr lang="en-US" sz="2000" dirty="0" smtClean="0">
                <a:latin typeface="Century Schoolbook" pitchFamily="18" charset="0"/>
              </a:rPr>
              <a:t>, </a:t>
            </a:r>
            <a:r>
              <a:rPr lang="en-US" sz="2000" dirty="0">
                <a:latin typeface="Century Schoolbook" pitchFamily="18" charset="0"/>
              </a:rPr>
              <a:t>Robert Anderson of Scotland invented the first electric carriage. Electric cars used rechargeable batteries that powered a small electric motor. The vehicles were heavy, slow, expensive, and needed to stop for </a:t>
            </a:r>
            <a:r>
              <a:rPr lang="en-US" sz="2000" dirty="0" smtClean="0">
                <a:latin typeface="Century Schoolbook" pitchFamily="18" charset="0"/>
              </a:rPr>
              <a:t>recharging </a:t>
            </a:r>
            <a:r>
              <a:rPr lang="en-US" sz="2000" dirty="0">
                <a:latin typeface="Century Schoolbook" pitchFamily="18" charset="0"/>
              </a:rPr>
              <a:t>frequently</a:t>
            </a:r>
            <a:r>
              <a:rPr lang="en-US" sz="2000" dirty="0" smtClean="0">
                <a:latin typeface="Century Schoolbook" pitchFamily="18" charset="0"/>
              </a:rPr>
              <a:t>..</a:t>
            </a:r>
            <a:endParaRPr lang="en-US" dirty="0">
              <a:latin typeface="Century Schoolbook" pitchFamily="18" charset="0"/>
            </a:endParaRPr>
          </a:p>
          <a:p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4572000"/>
            <a:ext cx="246697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4572000"/>
            <a:ext cx="2743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>
                <a:latin typeface="Century Schoolbook" pitchFamily="18" charset="0"/>
              </a:rPr>
              <a:t> Internal Combustion Engine</a:t>
            </a:r>
            <a:endParaRPr lang="en-US" sz="2000" b="1" dirty="0">
              <a:latin typeface="Century Schoolbook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Definition</a:t>
            </a:r>
          </a:p>
          <a:p>
            <a:pPr algn="just">
              <a:buNone/>
            </a:pPr>
            <a:r>
              <a:rPr lang="en-US" sz="2000" dirty="0"/>
              <a:t>	</a:t>
            </a:r>
            <a:r>
              <a:rPr lang="en-US" sz="2000" dirty="0" smtClean="0">
                <a:latin typeface="Century Schoolbook" pitchFamily="18" charset="0"/>
              </a:rPr>
              <a:t>An internal combustion engine is any engine that uses the combustion of fuel to push a piston within a cylinder. The different types of fuel commonly used for car combustion engines are gasoline (or petrol), diesel, and kerosene</a:t>
            </a:r>
          </a:p>
          <a:p>
            <a:pPr algn="just">
              <a:buNone/>
            </a:pPr>
            <a:r>
              <a:rPr lang="en-US" sz="2000" b="1" dirty="0" err="1" smtClean="0"/>
              <a:t>KarlBenz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In 1885, German mechanical engineer, Karl Benz designed and built the world's first practical automobile to be powered by an internal-combustion engine. On January 29, 1886, Benz received the first patent (DRP No. 37435) for a gas-fueled car. It was a three-wheeler; Benz built his first four-wheeled car in 1891. Benz &amp; Cie., the company started by the inventor, became the world's largest manufacturer of automobiles by 1900. Benz was the first inventor to integrate an internal combustion engine with a chassis - designing both together. </a:t>
            </a:r>
          </a:p>
          <a:p>
            <a:pPr algn="just">
              <a:buNone/>
            </a:pPr>
            <a:endParaRPr lang="en-US" sz="2000" b="1" dirty="0">
              <a:latin typeface="Century Schoolbook" pitchFamily="18" charset="0"/>
            </a:endParaRPr>
          </a:p>
        </p:txBody>
      </p:sp>
      <p:pic>
        <p:nvPicPr>
          <p:cNvPr id="18434" name="Picture 2" descr="E:\biju\Academic 2014-2015\Tourism Business\Karl Benz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5334000"/>
            <a:ext cx="1752600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Century Schoolbook" pitchFamily="18" charset="0"/>
              </a:rPr>
              <a:t>Henry Ford</a:t>
            </a:r>
            <a:endParaRPr lang="en-US" sz="2400" b="1" dirty="0">
              <a:latin typeface="Century Schoolbook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en-US" b="1" dirty="0" err="1" smtClean="0"/>
              <a:t>HenryFord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American car manufacturer, Henry Ford (1863-1947) invented an improved assembly line and installed the first conveyor belt-based assembly line in his car factory in Ford's Highland Park, Michigan plant, around 1913-14. The assembly line reduced production costs for cars by reducing assembly time. Ford's famous Model T was assembled in ninety-three minutes. Ford made his first car, called the "</a:t>
            </a:r>
            <a:r>
              <a:rPr lang="en-US" dirty="0" err="1" smtClean="0"/>
              <a:t>Quadricycle</a:t>
            </a:r>
            <a:r>
              <a:rPr lang="en-US" dirty="0" smtClean="0"/>
              <a:t>," in June, 1896. Ford became the world's biggest car manufacturer. By 1927, 15 million Model Ts had been manufactured.</a:t>
            </a:r>
            <a:endParaRPr lang="en-US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28600"/>
            <a:ext cx="2209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Century Schoolbook" pitchFamily="18" charset="0"/>
              </a:rPr>
              <a:t>Leading Car Manufacturers</a:t>
            </a:r>
            <a:endParaRPr lang="en-US" sz="2400" dirty="0">
              <a:latin typeface="Century Schoolbook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57200" indent="-457200">
              <a:buAutoNum type="arabicPeriod"/>
            </a:pPr>
            <a:r>
              <a:rPr lang="en-US" sz="1800" b="1" dirty="0" smtClean="0"/>
              <a:t>Toyota </a:t>
            </a: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dirty="0"/>
              <a:t>Multinational automaker Toyota is the world's largest automobile manufacturer</a:t>
            </a:r>
            <a:r>
              <a:rPr lang="en-US" sz="1800" dirty="0" smtClean="0"/>
              <a:t>.</a:t>
            </a:r>
          </a:p>
          <a:p>
            <a:pPr marL="457200" indent="-457200">
              <a:buAutoNum type="arabicPeriod"/>
            </a:pPr>
            <a:r>
              <a:rPr lang="en-US" sz="1800" b="1" dirty="0"/>
              <a:t>General Motors </a:t>
            </a:r>
            <a:r>
              <a:rPr lang="en-US" sz="1800" dirty="0"/>
              <a:t>General Motors is an American multinational automotive corporation headquartered in Detroit, </a:t>
            </a:r>
            <a:r>
              <a:rPr lang="en-US" sz="1800" dirty="0" smtClean="0"/>
              <a:t>Michigan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1800" b="1" dirty="0"/>
              <a:t>Volkswagen</a:t>
            </a:r>
            <a:r>
              <a:rPr lang="en-US" sz="1800" dirty="0"/>
              <a:t> </a:t>
            </a:r>
            <a:r>
              <a:rPr lang="en-US" sz="1800" dirty="0" err="1"/>
              <a:t>Volkswagen</a:t>
            </a:r>
            <a:r>
              <a:rPr lang="en-US" sz="1800" dirty="0"/>
              <a:t> is a German automobile manufacturer, Volkswagen means 'people's car' in German. It was founded on 28 May 1937 by Ferdinand Porsche</a:t>
            </a:r>
            <a:r>
              <a:rPr lang="en-US" sz="1800" dirty="0" smtClean="0"/>
              <a:t>.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1800" b="1" dirty="0"/>
              <a:t>Hyundai Motors</a:t>
            </a:r>
            <a:r>
              <a:rPr lang="en-US" sz="1800" dirty="0"/>
              <a:t> Hyundai Kia Automotive Group is the world's fastest growing automaker. Headquartered in Seoul, South Korea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1800" b="1" dirty="0"/>
              <a:t>Ford Motor Company</a:t>
            </a:r>
            <a:r>
              <a:rPr lang="en-US" sz="1800" dirty="0"/>
              <a:t> An American multinational automaker based in Dearborn, Michigan, it was founded by Henry Ford and incorporated on June 16, 1903. 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1800" b="1" dirty="0"/>
              <a:t>Nissan</a:t>
            </a:r>
            <a:r>
              <a:rPr lang="en-US" sz="1800" dirty="0"/>
              <a:t> Multinational automaker Nissan is headquartered in </a:t>
            </a:r>
            <a:r>
              <a:rPr lang="en-US" sz="1800" dirty="0" smtClean="0"/>
              <a:t>Japan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1800" b="1" dirty="0"/>
              <a:t>Honda</a:t>
            </a:r>
            <a:r>
              <a:rPr lang="en-US" sz="1800" dirty="0"/>
              <a:t> </a:t>
            </a:r>
            <a:r>
              <a:rPr lang="en-US" sz="1800" dirty="0" err="1"/>
              <a:t>Honda</a:t>
            </a:r>
            <a:r>
              <a:rPr lang="en-US" sz="1800" dirty="0"/>
              <a:t>, a Japanese multinational corporation manufactures automobiles and motorcycles. </a:t>
            </a:r>
            <a:r>
              <a:rPr lang="en-US" sz="1800" dirty="0" err="1"/>
              <a:t>Soichiro</a:t>
            </a:r>
            <a:r>
              <a:rPr lang="en-US" sz="1800" dirty="0"/>
              <a:t> Honda and Takeo Fujisawa founded the company on 24 September 1948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1800" b="1" dirty="0"/>
              <a:t>PSA Peugeot Citroen</a:t>
            </a:r>
            <a:r>
              <a:rPr lang="en-US" sz="1800" dirty="0"/>
              <a:t> PSA Peugeot Citroen is a French manufacturer of automobiles and motorcycles sold under the Peugeot and Citroen </a:t>
            </a:r>
            <a:r>
              <a:rPr lang="en-US" sz="1800" dirty="0" err="1"/>
              <a:t>marques</a:t>
            </a:r>
            <a:r>
              <a:rPr lang="en-US" sz="1800" dirty="0"/>
              <a:t>.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1800" b="1" dirty="0"/>
              <a:t>Suzuki </a:t>
            </a:r>
            <a:r>
              <a:rPr lang="en-US" sz="1800" dirty="0"/>
              <a:t>Japanese multinational corporation Suzuki </a:t>
            </a:r>
            <a:r>
              <a:rPr lang="en-US" sz="1800" dirty="0" err="1"/>
              <a:t>specialises</a:t>
            </a:r>
            <a:r>
              <a:rPr lang="en-US" sz="1800" dirty="0"/>
              <a:t> in manufacturing compact automobiles, motorcycles, all-terrain vehicles (ATVs)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1800" b="1" dirty="0"/>
              <a:t>Renault</a:t>
            </a:r>
            <a:r>
              <a:rPr lang="en-US" sz="1800" dirty="0"/>
              <a:t> French automaker, Renault manufactures cars and vans. Renault and Nissan are leading electric car development among major car companies</a:t>
            </a:r>
          </a:p>
          <a:p>
            <a:pPr marL="457200" indent="-457200">
              <a:buFont typeface="Arial" pitchFamily="34" charset="0"/>
              <a:buAutoNum type="arabicPeriod"/>
            </a:pPr>
            <a:endParaRPr lang="en-US" sz="1800" dirty="0"/>
          </a:p>
          <a:p>
            <a:pPr marL="457200" indent="-457200">
              <a:buAutoNum type="arabicPeriod"/>
            </a:pP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Century Schoolbook" pitchFamily="18" charset="0"/>
              </a:rPr>
              <a:t>Leading Car Manufacturers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dirty="0" smtClean="0">
                <a:latin typeface="Century Schoolbook" pitchFamily="18" charset="0"/>
              </a:rPr>
              <a:t>11.</a:t>
            </a:r>
            <a:r>
              <a:rPr lang="en-US" sz="1600" b="1" dirty="0">
                <a:latin typeface="Century Schoolbook" pitchFamily="18" charset="0"/>
              </a:rPr>
              <a:t> Fiat</a:t>
            </a:r>
            <a:r>
              <a:rPr lang="en-US" sz="1600" dirty="0">
                <a:latin typeface="Century Schoolbook" pitchFamily="18" charset="0"/>
              </a:rPr>
              <a:t> </a:t>
            </a:r>
            <a:r>
              <a:rPr lang="en-US" sz="1600" dirty="0" err="1">
                <a:latin typeface="Century Schoolbook" pitchFamily="18" charset="0"/>
              </a:rPr>
              <a:t>FIAT</a:t>
            </a:r>
            <a:r>
              <a:rPr lang="en-US" sz="1600" dirty="0">
                <a:latin typeface="Century Schoolbook" pitchFamily="18" charset="0"/>
              </a:rPr>
              <a:t> stands for </a:t>
            </a:r>
            <a:r>
              <a:rPr lang="en-US" sz="1600" dirty="0" err="1">
                <a:latin typeface="Century Schoolbook" pitchFamily="18" charset="0"/>
              </a:rPr>
              <a:t>Fabbrica</a:t>
            </a:r>
            <a:r>
              <a:rPr lang="en-US" sz="1600" dirty="0">
                <a:latin typeface="Century Schoolbook" pitchFamily="18" charset="0"/>
              </a:rPr>
              <a:t> </a:t>
            </a:r>
            <a:r>
              <a:rPr lang="en-US" sz="1600" dirty="0" err="1">
                <a:latin typeface="Century Schoolbook" pitchFamily="18" charset="0"/>
              </a:rPr>
              <a:t>Italiana</a:t>
            </a:r>
            <a:r>
              <a:rPr lang="en-US" sz="1600" dirty="0">
                <a:latin typeface="Century Schoolbook" pitchFamily="18" charset="0"/>
              </a:rPr>
              <a:t> </a:t>
            </a:r>
            <a:r>
              <a:rPr lang="en-US" sz="1600" dirty="0" err="1">
                <a:latin typeface="Century Schoolbook" pitchFamily="18" charset="0"/>
              </a:rPr>
              <a:t>Automobili</a:t>
            </a:r>
            <a:r>
              <a:rPr lang="en-US" sz="1600" dirty="0">
                <a:latin typeface="Century Schoolbook" pitchFamily="18" charset="0"/>
              </a:rPr>
              <a:t> Torino. An Italian automobile manufacturer based in Turin, Fiat was founded in 1899 by a group of investors including Giovanni </a:t>
            </a:r>
            <a:r>
              <a:rPr lang="en-US" sz="1600" dirty="0" err="1" smtClean="0">
                <a:latin typeface="Century Schoolbook" pitchFamily="18" charset="0"/>
              </a:rPr>
              <a:t>Agnelli</a:t>
            </a:r>
            <a:endParaRPr lang="en-US" sz="1600" dirty="0" smtClean="0">
              <a:latin typeface="Century Schoolbook" pitchFamily="18" charset="0"/>
            </a:endParaRPr>
          </a:p>
          <a:p>
            <a:pPr>
              <a:buNone/>
            </a:pPr>
            <a:r>
              <a:rPr lang="en-US" sz="1600" dirty="0" smtClean="0">
                <a:latin typeface="Century Schoolbook" pitchFamily="18" charset="0"/>
              </a:rPr>
              <a:t>12.</a:t>
            </a:r>
            <a:r>
              <a:rPr lang="en-US" sz="1600" b="1" dirty="0"/>
              <a:t> Daimler AG</a:t>
            </a:r>
            <a:r>
              <a:rPr lang="en-US" sz="1600" dirty="0"/>
              <a:t> Daimler AG, a German car corporation is the 12th largest car manufacturer and second-largest truck manufacturer in the world. </a:t>
            </a:r>
          </a:p>
          <a:p>
            <a:pPr>
              <a:buNone/>
            </a:pPr>
            <a:r>
              <a:rPr lang="en-US" sz="1600" dirty="0" smtClean="0">
                <a:latin typeface="Century Schoolbook" pitchFamily="18" charset="0"/>
              </a:rPr>
              <a:t>13.</a:t>
            </a:r>
            <a:r>
              <a:rPr lang="en-US" sz="1600" b="1" dirty="0"/>
              <a:t> Chrysler</a:t>
            </a:r>
            <a:r>
              <a:rPr lang="en-US" sz="1600" dirty="0"/>
              <a:t> American-based multinational automaker headquartered in the Detroit suburb of Auburn Hills was first </a:t>
            </a:r>
            <a:r>
              <a:rPr lang="en-US" sz="1600" dirty="0" err="1"/>
              <a:t>organised</a:t>
            </a:r>
            <a:r>
              <a:rPr lang="en-US" sz="1600" dirty="0"/>
              <a:t> as the Chrysler Corporation in 1925</a:t>
            </a:r>
          </a:p>
          <a:p>
            <a:pPr>
              <a:buNone/>
            </a:pPr>
            <a:r>
              <a:rPr lang="en-US" sz="1600" dirty="0" smtClean="0">
                <a:latin typeface="Century Schoolbook" pitchFamily="18" charset="0"/>
              </a:rPr>
              <a:t>14.</a:t>
            </a:r>
            <a:r>
              <a:rPr lang="en-US" sz="1600" b="1" dirty="0"/>
              <a:t> BMW</a:t>
            </a:r>
            <a:r>
              <a:rPr lang="en-US" sz="1600" dirty="0"/>
              <a:t> Bavarian Motor Works (BMW) is a German automobile, motorcycle and engine manufacturing company founded in 1916. It also owns and produces the Mini </a:t>
            </a:r>
            <a:r>
              <a:rPr lang="en-US" sz="1600" dirty="0" err="1"/>
              <a:t>marque</a:t>
            </a:r>
            <a:r>
              <a:rPr lang="en-US" sz="1600" dirty="0"/>
              <a:t>. </a:t>
            </a:r>
            <a:br>
              <a:rPr lang="en-US" sz="1600" dirty="0"/>
            </a:br>
            <a:r>
              <a:rPr lang="en-US" sz="1600" dirty="0"/>
              <a:t>BMW produces motorcycles under BMW </a:t>
            </a:r>
            <a:r>
              <a:rPr lang="en-US" sz="1600" dirty="0" err="1"/>
              <a:t>Motorrad</a:t>
            </a:r>
            <a:r>
              <a:rPr lang="en-US" sz="1600" dirty="0"/>
              <a:t> and </a:t>
            </a:r>
            <a:r>
              <a:rPr lang="en-US" sz="1600" dirty="0" err="1"/>
              <a:t>Husqvarna</a:t>
            </a:r>
            <a:r>
              <a:rPr lang="en-US" sz="1600" dirty="0"/>
              <a:t> brands. The company was founded in 1916 by Franz Josef Popp</a:t>
            </a:r>
            <a:r>
              <a:rPr lang="en-US" sz="1600" dirty="0" smtClean="0"/>
              <a:t>.</a:t>
            </a:r>
          </a:p>
          <a:p>
            <a:pPr>
              <a:buNone/>
            </a:pPr>
            <a:r>
              <a:rPr lang="en-US" sz="1600" dirty="0" smtClean="0"/>
              <a:t>15.</a:t>
            </a:r>
            <a:r>
              <a:rPr lang="en-US" sz="1600" b="1" dirty="0"/>
              <a:t> Mazda</a:t>
            </a:r>
            <a:r>
              <a:rPr lang="en-US" sz="1600" dirty="0"/>
              <a:t> </a:t>
            </a:r>
            <a:r>
              <a:rPr lang="en-US" sz="1600" dirty="0" err="1"/>
              <a:t>Mazda</a:t>
            </a:r>
            <a:r>
              <a:rPr lang="en-US" sz="1600" dirty="0"/>
              <a:t> Motor Corporation is based in Fuchu, Aki District in Japan.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endParaRPr lang="en-US" sz="1600" dirty="0">
              <a:latin typeface="Century Schoolbook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276</Words>
  <Application>Microsoft Office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Historical Development of Cars</vt:lpstr>
      <vt:lpstr>Early Steam Powered Cars</vt:lpstr>
      <vt:lpstr>Early Steam Powered Cars</vt:lpstr>
      <vt:lpstr>How Steam Engines Works.? </vt:lpstr>
      <vt:lpstr>Electric Cars</vt:lpstr>
      <vt:lpstr> Internal Combustion Engine</vt:lpstr>
      <vt:lpstr>Henry Ford</vt:lpstr>
      <vt:lpstr>Leading Car Manufacturers</vt:lpstr>
      <vt:lpstr>Leading Car Manufacturers</vt:lpstr>
      <vt:lpstr>Basic Car Model Design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Historical Development of Cars</dc:title>
  <dc:creator>sjc</dc:creator>
  <cp:lastModifiedBy>sjc</cp:lastModifiedBy>
  <cp:revision>15</cp:revision>
  <dcterms:created xsi:type="dcterms:W3CDTF">2014-08-27T04:12:21Z</dcterms:created>
  <dcterms:modified xsi:type="dcterms:W3CDTF">2014-09-02T06:39:45Z</dcterms:modified>
</cp:coreProperties>
</file>